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4" Type="http://schemas.openxmlformats.org/officeDocument/2006/relationships/custom-properties" Target="docProps/custom.xml"/>
  <Relationship Id="rId3" Type="http://schemas.openxmlformats.org/officeDocument/2006/relationships/extended-properties" Target="docProps/app.xml"/>
  <Relationship Id="rId2" Type="http://schemas.openxmlformats.org/package/2006/relationships/metadata/core-properties" Target="docProps/core.xml"/>
 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presProps" Target="presProps.xml"/>
  <Relationship Id="rId18" Type="http://schemas.openxmlformats.org/officeDocument/2006/relationships/viewProps" Target="viewProps.xml"/>
  <Relationship Id="rId1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1.png"/>
  <Relationship Id="rId3" Type="http://schemas.openxmlformats.org/officeDocument/2006/relationships/image" Target="../media/background_0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35.png"/>
  <Relationship Id="rId3" Type="http://schemas.openxmlformats.org/officeDocument/2006/relationships/image" Target="../media/background_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39.png"/>
  <Relationship Id="rId3" Type="http://schemas.openxmlformats.org/officeDocument/2006/relationships/image" Target="../media/background_10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43.png"/>
  <Relationship Id="rId3" Type="http://schemas.openxmlformats.org/officeDocument/2006/relationships/image" Target="../media/background_11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47.png"/>
  <Relationship Id="rId3" Type="http://schemas.openxmlformats.org/officeDocument/2006/relationships/image" Target="../media/background_12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51.png"/>
  <Relationship Id="rId3" Type="http://schemas.openxmlformats.org/officeDocument/2006/relationships/image" Target="../media/background_13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3.png"/>
  <Relationship Id="rId3" Type="http://schemas.openxmlformats.org/officeDocument/2006/relationships/image" Target="../media/background_1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6.png"/>
  <Relationship Id="rId3" Type="http://schemas.openxmlformats.org/officeDocument/2006/relationships/image" Target="../media/chartsdestados9.png"/>
  <Relationship Id="rId4" Type="http://schemas.openxmlformats.org/officeDocument/2006/relationships/image" Target="../media/background_2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11.png"/>
  <Relationship Id="rId3" Type="http://schemas.openxmlformats.org/officeDocument/2006/relationships/image" Target="../media/background_3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15.png"/>
  <Relationship Id="rId3" Type="http://schemas.openxmlformats.org/officeDocument/2006/relationships/image" Target="../media/background_4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19.png"/>
  <Relationship Id="rId3" Type="http://schemas.openxmlformats.org/officeDocument/2006/relationships/image" Target="../media/background_5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23.png"/>
  <Relationship Id="rId3" Type="http://schemas.openxmlformats.org/officeDocument/2006/relationships/image" Target="../media/background_6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27.png"/>
  <Relationship Id="rId3" Type="http://schemas.openxmlformats.org/officeDocument/2006/relationships/image" Target="../media/background_7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31.png"/>
  <Relationship Id="rId3" Type="http://schemas.openxmlformats.org/officeDocument/2006/relationships/image" Target="../media/background_8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285750"/>
          <a:ext cx="9163050" cy="4953000"/>
          <a:chOff x="0" y="285750"/>
          <a:chExt cx="9163050" cy="49530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0" y="49530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476250"/>
                <a:gridCol w="361950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" marL="0" marR="9525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HABANA ZONA HABANA VIEJA - 25/10/2022]]>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" marL="0" marR="9525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ilar 2]]>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t" marL="0" marR="95250" indent="0" lvl="0"/>
                      <a:r>
                        <a:rPr b="1" i="0" strike="noStrike" sz="2200" u="none">
                          <a:solidFill>
                            <a:srgbClr val="000000"/>
                          </a:solidFill>
                          <a:latin typeface="Arial"/>
                        </a:rPr>
                        <a:t><![CDATA[Test 1]]></a:t>
                      </a:r>
                    </a:p>
                  </a:txBody>
                  <a:tcPr anchor="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191250"/>
                <a:gridCol w="2381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3429000"/>
                <a:gridCol w="762000"/>
                <a:gridCol w="4381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DESCRIPCIÓ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 gridSpan="6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1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RISTALES ROTOS (1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Prueba 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 gridSpan="6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1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FILTRACIONES (1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Filtración de cubiert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ROBLEMAS REPETITIV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191250"/>
                <a:gridCol w="2381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. FUERA DE ORDEN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2762250"/>
                <a:gridCol w="762000"/>
                <a:gridCol w="952500"/>
                <a:gridCol w="1333500"/>
                <a:gridCol w="18097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S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NDT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AUS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, 3, 16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103, 0106, 0113, 0103, 0103, 0103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3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 Vari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abados Vari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191250"/>
                <a:gridCol w="2381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. FUERA DE ORDEN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2762250"/>
                <a:gridCol w="762000"/>
                <a:gridCol w="952500"/>
                <a:gridCol w="1333500"/>
                <a:gridCol w="18097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S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NDT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AUS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101, 010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ristales Rot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ristales Rot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00075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3524250"/>
                <a:gridCol w="952500"/>
                <a:gridCol w="1047750"/>
                <a:gridCol w="1143000"/>
                <a:gridCol w="952500"/>
                <a:gridCol w="952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INDICADOR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DEMOR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MET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ESTA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TEND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mportamiento de las HF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32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<= 5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l :(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umenta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mportamiento de las HFO Acumulad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32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<= 6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Bien :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Disminui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PORTAMIENTO HABITACIONES FUERA DE ORDE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2381250"/>
          <a:chOff x="285750" y="285750"/>
          <a:chExt cx="9163050" cy="238125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8572500"/>
              </a:tblGrid>
              <a:tr h="2857500">
                <a:tc>
                  <a:txBody>
                    <a:bodyPr wrap="square" rtlCol="0">
                      <a:spAutoFit/>
                    </a:bodyPr>
                    <a:lstStyle/>
                    <a:p>
                      <a:pPr algn="just" fontAlgn="t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omentario final...]]></a:t>
                      </a:r>
                    </a:p>
                  </a:txBody>
                  <a:tcPr anchor="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2381250"/>
          <a:chOff x="285750" y="285750"/>
          <a:chExt cx="9163050" cy="238125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8572500"/>
              </a:tblGrid>
              <a:tr h="2857500">
                <a:tc>
                  <a:txBody>
                    <a:bodyPr wrap="square" rtlCol="0">
                      <a:spAutoFit/>
                    </a:bodyPr>
                    <a:lstStyle/>
                    <a:p>
                      <a:pPr algn="just" fontAlgn="t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omnetario inicial...]]></a:t>
                      </a:r>
                    </a:p>
                  </a:txBody>
                  <a:tcPr anchor="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2000250"/>
                <a:gridCol w="1143000"/>
                <a:gridCol w="1143000"/>
                <a:gridCol w="1143000"/>
                <a:gridCol w="1143000"/>
                <a:gridCol w="1143000"/>
                <a:gridCol w="952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INDICADOR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EN PROCES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FIRMADA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POR RESOLVER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RECLAMADA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NO PROCEDE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TOTAL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Solicitudes de Defectación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EstadosPastel" descr="Grafica de Estad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3238500"/>
            <a:ext cx="7620000" cy="2857500"/>
          </a:xfrm>
          <a:prstGeom prst="rect">
            <a:avLst/>
          </a:prstGeom>
        </p:spPr>
      </p:pic>
      <p:graphicFrame>
        <p:nvGraphicFramePr>
          <p:cNvPr id="5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PORTAMIENTO DEL ESTADO DE LAS S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2667000"/>
                <a:gridCol w="571500"/>
                <a:gridCol w="1524000"/>
                <a:gridCol w="1143000"/>
                <a:gridCol w="1143000"/>
                <a:gridCol w="15240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DESCRIPCIÓ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ZON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OBJET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LOCAL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DPT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 gridSpan="6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1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 VARIOS (5 SD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nipulador de Monomando de lavamanos roto (1 SD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BW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Pintura dañada (2 SD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Edificio Principal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Prueba 3 (1 SD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BW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Rotura en pila de agua (1 SD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BW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SD PENDIENTES POR RESOLVER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00075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RINCIPALES INDICADORES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952500"/>
                <a:gridCol w="952500"/>
                <a:gridCol w="1143000"/>
                <a:gridCol w="857250"/>
                <a:gridCol w="857250"/>
                <a:gridCol w="2857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N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C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UM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MET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ESTA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TEND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29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<= 7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l :(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nstante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Demora Promedio en SD Const, No AEH y No Sumi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00075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RINCIPALES INDICADORES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952500"/>
                <a:gridCol w="952500"/>
                <a:gridCol w="1143000"/>
                <a:gridCol w="857250"/>
                <a:gridCol w="857250"/>
                <a:gridCol w="2857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N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C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UM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MET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ESTA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TEND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8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<= 3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l :(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nstante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Demora Promedio en SD Const, AEH y No Sumi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00075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RINCIPALES INDICADORES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952500"/>
                <a:gridCol w="952500"/>
                <a:gridCol w="1143000"/>
                <a:gridCol w="857250"/>
                <a:gridCol w="857250"/>
                <a:gridCol w="2857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N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C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UM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MET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ESTA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TEND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6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<= 15 Di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l :(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nstante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Demora Promedio en SD AEH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00075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RINCIPALES INDICADORES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952500"/>
                <a:gridCol w="952500"/>
                <a:gridCol w="1143000"/>
                <a:gridCol w="857250"/>
                <a:gridCol w="857250"/>
                <a:gridCol w="2857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N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R. ACT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UM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MET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ESTA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TEND.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AC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S/Indicado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Habitaciones y Locales no conformes por problemas imputables a la AEI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85750" y="285750"/>
          <a:ext cx="9163050" cy="6286500"/>
          <a:chOff x="285750" y="285750"/>
          <a:chExt cx="9163050" cy="62865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2857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191250"/>
                <a:gridCol w="2381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Test 1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2857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3429000"/>
                <a:gridCol w="762000"/>
                <a:gridCol w="438150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DESCRIPCIÓN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1" i="0" strike="noStrike" sz="12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 gridSpan="6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1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 VARIOS (5)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Manipulador de Monomando de lavamanos ro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Pintura dañad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Prueba 3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Rotura en pila de agu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/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285750" y="6286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953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ROBLEMAS REPETITIV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PHPOffice</dc:creator>
  <cp:lastModifiedBy>PHPPresentation SEMTI</cp:lastModifiedBy>
  <dcterms:created xsi:type="dcterms:W3CDTF">2022-10-26T01:35:11Z</dcterms:created>
  <dcterms:modified xsi:type="dcterms:W3CDTF">2022-10-26T01:35:11Z</dcterms:modified>
  <dc:title>Informe Garantia Resumen</dc:title>
  <dc:description>Informe de Garantia Resumen</dc:description>
  <dc:subject>Informe de Garantia Resumen</dc:subject>
  <cp:keywords>office 2007 openxml libreoffice odt php</cp:keywords>
  <cp:category>Informes Garantia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